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5" r:id="rId12"/>
    <p:sldId id="276" r:id="rId13"/>
    <p:sldId id="277" r:id="rId14"/>
    <p:sldId id="282" r:id="rId15"/>
    <p:sldId id="281" r:id="rId16"/>
    <p:sldId id="278" r:id="rId17"/>
    <p:sldId id="280" r:id="rId18"/>
    <p:sldId id="279" r:id="rId19"/>
    <p:sldId id="273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1D9A04-738E-4198-9C70-DF87871C54E0}" v="878" dt="2022-12-09T05:05:33.200"/>
    <p1510:client id="{7818C951-8C57-410D-831E-1F34B1303B3E}" v="35" dt="2022-12-09T03:58:21.983"/>
    <p1510:client id="{7CAD63A5-8418-43FF-8FEC-DC8673A1284F}" v="71" dt="2022-12-09T04:48:28.183"/>
    <p1510:client id="{A2E7EA3C-9C45-489B-B6CB-3DED4AA13679}" v="9" dt="2022-12-09T05:11:40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1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9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0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3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6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9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4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3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9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5F89-8DC9-42EB-8FFE-8894C252376D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92974"/>
            <a:ext cx="9144000" cy="882900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Silent Escape</a:t>
            </a:r>
            <a:endParaRPr lang="ko-KR" altLang="en-US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700462" y="57204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ko-KR" sz="2000"/>
              <a:t>납치당한 주인공</a:t>
            </a:r>
            <a:r>
              <a:rPr lang="en-US" altLang="ko-KR" sz="2000"/>
              <a:t>, </a:t>
            </a:r>
            <a:r>
              <a:rPr lang="ko-KR" altLang="ko-KR" sz="2000"/>
              <a:t>놀이동산 한 가운데 에서 정신을 차려보니 </a:t>
            </a:r>
            <a:endParaRPr lang="en-US" altLang="ko-KR" sz="2000"/>
          </a:p>
          <a:p>
            <a:r>
              <a:rPr lang="ko-KR" altLang="ko-KR" sz="2000"/>
              <a:t>세상은 좀비로 가득하고</a:t>
            </a:r>
            <a:r>
              <a:rPr lang="en-US" altLang="ko-KR" sz="2000"/>
              <a:t>… </a:t>
            </a:r>
            <a:r>
              <a:rPr lang="ko-KR" altLang="ko-KR" sz="2000"/>
              <a:t>우선은 탈출이 먼저다</a:t>
            </a:r>
            <a:r>
              <a:rPr lang="en-US" altLang="ko-KR" sz="2000"/>
              <a:t>…!</a:t>
            </a:r>
            <a:endParaRPr lang="ko-KR" altLang="ko-KR" sz="2000"/>
          </a:p>
          <a:p>
            <a:endParaRPr lang="ko-KR" alt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59DF6-E472-FFED-595A-18806F2C7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34" y="1704512"/>
            <a:ext cx="8965966" cy="36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3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86300" cy="539750"/>
          </a:xfrm>
        </p:spPr>
        <p:txBody>
          <a:bodyPr>
            <a:normAutofit fontScale="90000"/>
          </a:bodyPr>
          <a:lstStyle/>
          <a:p>
            <a:r>
              <a:rPr lang="en-US" altLang="ko-KR" sz="3600"/>
              <a:t>Player </a:t>
            </a:r>
            <a:r>
              <a:rPr lang="en-US" altLang="ko-KR" sz="3600" err="1"/>
              <a:t>Controll</a:t>
            </a:r>
            <a:r>
              <a:rPr lang="ko-KR" altLang="en-US" sz="3600"/>
              <a:t> </a:t>
            </a:r>
            <a:r>
              <a:rPr lang="en-US" altLang="ko-KR" sz="3600"/>
              <a:t>- </a:t>
            </a:r>
            <a:r>
              <a:rPr lang="ko-KR" altLang="en-US" sz="3600"/>
              <a:t>이동</a:t>
            </a:r>
          </a:p>
        </p:txBody>
      </p:sp>
      <p:pic>
        <p:nvPicPr>
          <p:cNvPr id="5" name="Picture 4" descr="A picture containing linedrawing">
            <a:extLst>
              <a:ext uri="{FF2B5EF4-FFF2-40B4-BE49-F238E27FC236}">
                <a16:creationId xmlns:a16="http://schemas.microsoft.com/office/drawing/2014/main" id="{F260A0C8-9A91-0D13-D975-E44D6E9A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0819"/>
            <a:ext cx="10272102" cy="510403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135592" y="3899140"/>
            <a:ext cx="902899" cy="4888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385093" y="4620884"/>
            <a:ext cx="2389518" cy="19840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16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D496-767B-3427-86C6-2E745F3C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기술 구현</a:t>
            </a:r>
            <a:endParaRPr lang="en-AU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C5193-5AA5-C7E1-EBFB-52E85D977484}"/>
              </a:ext>
            </a:extLst>
          </p:cNvPr>
          <p:cNvSpPr txBox="1">
            <a:spLocks/>
          </p:cNvSpPr>
          <p:nvPr/>
        </p:nvSpPr>
        <p:spPr>
          <a:xfrm>
            <a:off x="838200" y="168846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Volumetric Light </a:t>
            </a:r>
          </a:p>
          <a:p>
            <a:pPr marL="0" indent="0">
              <a:buNone/>
            </a:pPr>
            <a:r>
              <a:rPr lang="en-AU" altLang="ko-KR" sz="2000"/>
              <a:t>Slaughter</a:t>
            </a:r>
            <a:r>
              <a:rPr lang="ko-KR" altLang="en-US" sz="2000"/>
              <a:t>와의 상호작용을 위해 구현</a:t>
            </a:r>
            <a:r>
              <a:rPr lang="en-US" altLang="ko-KR" sz="2000"/>
              <a:t>.</a:t>
            </a:r>
          </a:p>
          <a:p>
            <a:pPr marL="0" indent="0">
              <a:buNone/>
            </a:pPr>
            <a:r>
              <a:rPr lang="ko-KR" altLang="en-US" sz="2000"/>
              <a:t>손전등의 </a:t>
            </a:r>
            <a:r>
              <a:rPr lang="en-US" altLang="ko-KR" sz="2000"/>
              <a:t>Angle, Range</a:t>
            </a:r>
            <a:r>
              <a:rPr lang="ko-KR" altLang="en-US" sz="2000"/>
              <a:t> 값을 받아와 </a:t>
            </a:r>
            <a:endParaRPr lang="en-US" altLang="ko-KR" sz="2000"/>
          </a:p>
          <a:p>
            <a:pPr marL="0" indent="0">
              <a:buNone/>
            </a:pPr>
            <a:r>
              <a:rPr lang="ko-KR" altLang="en-US" sz="2000"/>
              <a:t>실시간으로 </a:t>
            </a:r>
            <a:r>
              <a:rPr lang="ko-KR" altLang="en-US" sz="2000" err="1"/>
              <a:t>메쉬를</a:t>
            </a:r>
            <a:r>
              <a:rPr lang="ko-KR" altLang="en-US" sz="2000"/>
              <a:t> </a:t>
            </a:r>
            <a:r>
              <a:rPr lang="ko-KR" altLang="en-US" sz="2000" err="1"/>
              <a:t>빌드한다</a:t>
            </a:r>
            <a:r>
              <a:rPr lang="en-US" altLang="ko-KR" sz="2000"/>
              <a:t>.</a:t>
            </a:r>
            <a:endParaRPr lang="en-AU" altLang="ko-KR"/>
          </a:p>
          <a:p>
            <a:endParaRPr lang="en-AU" altLang="ko-KR"/>
          </a:p>
          <a:p>
            <a:endParaRPr lang="en-AU" altLang="ko-KR"/>
          </a:p>
        </p:txBody>
      </p:sp>
      <p:pic>
        <p:nvPicPr>
          <p:cNvPr id="1027" name="Picture 3" descr="D:\Git\MyGits\First Porfolio\좌우위아래이동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372" y="3247050"/>
            <a:ext cx="4229101" cy="27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Git\MyGits\First Porfolio\각도조절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372" y="364850"/>
            <a:ext cx="4229100" cy="251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2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23" y="230505"/>
            <a:ext cx="5070157" cy="554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0505"/>
            <a:ext cx="6473985" cy="635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44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기술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ko-KR"/>
              <a:t>FSM(</a:t>
            </a:r>
            <a:r>
              <a:rPr lang="ko-KR" altLang="en-US"/>
              <a:t>유한 상태 머신</a:t>
            </a:r>
            <a:r>
              <a:rPr lang="en-AU" altLang="ko-KR"/>
              <a:t>)</a:t>
            </a:r>
          </a:p>
          <a:p>
            <a:pPr marL="0" indent="0">
              <a:buNone/>
            </a:pPr>
            <a:r>
              <a:rPr lang="ko-KR" altLang="en-US" sz="2000"/>
              <a:t>상태에 따라 특정 기능이 실행 될 수 있도록 </a:t>
            </a:r>
            <a:endParaRPr lang="en-US" altLang="ko-KR" sz="2000"/>
          </a:p>
          <a:p>
            <a:pPr marL="0" indent="0">
              <a:buNone/>
            </a:pPr>
            <a:r>
              <a:rPr lang="en-AU" altLang="ko-KR" sz="2000"/>
              <a:t>State </a:t>
            </a:r>
            <a:r>
              <a:rPr lang="ko-KR" altLang="en-US" sz="2000"/>
              <a:t>패턴을 이용하여 각 패턴에 맞는 액션을 부여함</a:t>
            </a:r>
            <a:r>
              <a:rPr lang="en-AU" altLang="ko-KR" sz="2000"/>
              <a:t>.</a:t>
            </a:r>
            <a:endParaRPr lang="ko-KR" altLang="en-US"/>
          </a:p>
        </p:txBody>
      </p:sp>
      <p:pic>
        <p:nvPicPr>
          <p:cNvPr id="8" name="그림 8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1EBE3EE-D9DB-B3D1-28F1-2686D88B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14" y="644282"/>
            <a:ext cx="4470400" cy="54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6">
            <a:extLst>
              <a:ext uri="{FF2B5EF4-FFF2-40B4-BE49-F238E27FC236}">
                <a16:creationId xmlns:a16="http://schemas.microsoft.com/office/drawing/2014/main" id="{F7F1144A-6695-7CDB-0926-73F9DA7CC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70" y="302107"/>
            <a:ext cx="5692663" cy="3010342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0753FFBC-08E0-3C7B-5FF0-3F422159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34" y="3582493"/>
            <a:ext cx="5692663" cy="3003774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4F0548FE-FDB9-5EF3-F3A8-2D9BBE7D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6" y="733890"/>
            <a:ext cx="5554716" cy="428006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0B61CDAA-1563-9223-A9D6-00D08847A71E}"/>
              </a:ext>
            </a:extLst>
          </p:cNvPr>
          <p:cNvSpPr txBox="1"/>
          <p:nvPr/>
        </p:nvSpPr>
        <p:spPr>
          <a:xfrm>
            <a:off x="777445" y="368772"/>
            <a:ext cx="11750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ea typeface="맑은 고딕"/>
              </a:rPr>
              <a:t>Slaughter</a:t>
            </a:r>
            <a:endParaRPr lang="en-US" altLang="ko-KR" err="1"/>
          </a:p>
        </p:txBody>
      </p:sp>
    </p:spTree>
    <p:extLst>
      <p:ext uri="{BB962C8B-B14F-4D97-AF65-F5344CB8AC3E}">
        <p14:creationId xmlns:p14="http://schemas.microsoft.com/office/powerpoint/2010/main" val="2386177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" descr="Diagram&#10;&#10;Description automatically generated">
            <a:extLst>
              <a:ext uri="{FF2B5EF4-FFF2-40B4-BE49-F238E27FC236}">
                <a16:creationId xmlns:a16="http://schemas.microsoft.com/office/drawing/2014/main" id="{F14E1D63-2C7C-659F-9AA3-E8A780727F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5076" y="898635"/>
            <a:ext cx="5322897" cy="3644547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1E182927-B024-70BF-FDA8-8C9E1E4E2A70}"/>
              </a:ext>
            </a:extLst>
          </p:cNvPr>
          <p:cNvSpPr txBox="1"/>
          <p:nvPr/>
        </p:nvSpPr>
        <p:spPr>
          <a:xfrm>
            <a:off x="2201012" y="525901"/>
            <a:ext cx="99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Listener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8793729-52F6-0C7C-1C5B-7FB0A2CE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509" y="709773"/>
            <a:ext cx="4938663" cy="2722414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58B5902E-F3CC-4195-D145-5BFF2B4A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510" y="3697417"/>
            <a:ext cx="4938663" cy="272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03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22395"/>
            <a:ext cx="2382328" cy="503507"/>
          </a:xfrm>
        </p:spPr>
        <p:txBody>
          <a:bodyPr/>
          <a:lstStyle/>
          <a:p>
            <a:r>
              <a:rPr lang="en-US" altLang="ko-KR"/>
              <a:t>State</a:t>
            </a:r>
            <a:r>
              <a:rPr lang="ko-KR" altLang="en-US"/>
              <a:t> 패턴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9" y="1008520"/>
            <a:ext cx="3068001" cy="557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1" y="1008520"/>
            <a:ext cx="4053840" cy="331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469" y="1008520"/>
            <a:ext cx="3536631" cy="5164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21480" y="2225040"/>
            <a:ext cx="1897380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21480" y="3470942"/>
            <a:ext cx="1897380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05800" y="951402"/>
            <a:ext cx="1897380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304373" y="2162982"/>
            <a:ext cx="1897380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38712" y="2889126"/>
            <a:ext cx="3110387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문 </a:t>
            </a:r>
            <a:r>
              <a:rPr lang="ko-KR" altLang="en-US" err="1">
                <a:ea typeface="맑은 고딕"/>
              </a:rPr>
              <a:t>열고닫기</a:t>
            </a:r>
            <a:endParaRPr lang="ko-KR" altLang="en-US">
              <a:ea typeface="맑은 고딕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EE6CC10-9309-7EDA-0854-DA513197B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008" y="3567340"/>
            <a:ext cx="3105015" cy="278379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99B01-2DC6-7E05-4D05-7F595524961B}"/>
              </a:ext>
            </a:extLst>
          </p:cNvPr>
          <p:cNvSpPr txBox="1"/>
          <p:nvPr/>
        </p:nvSpPr>
        <p:spPr>
          <a:xfrm>
            <a:off x="751113" y="1538514"/>
            <a:ext cx="67051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그랩으로</a:t>
            </a:r>
            <a:r>
              <a:rPr lang="ko-KR" altLang="en-US">
                <a:ea typeface="맑은 고딕"/>
              </a:rPr>
              <a:t> 문을 열고 닫아 좀비를 피하기 위해 구현.</a:t>
            </a:r>
          </a:p>
          <a:p>
            <a:r>
              <a:rPr lang="ko-KR" altLang="en-US">
                <a:ea typeface="맑은 고딕"/>
              </a:rPr>
              <a:t>평범하게 손잡이를 </a:t>
            </a:r>
            <a:r>
              <a:rPr lang="ko-KR" altLang="en-US" err="1">
                <a:ea typeface="맑은 고딕"/>
              </a:rPr>
              <a:t>그랩</a:t>
            </a:r>
            <a:r>
              <a:rPr lang="ko-KR" altLang="en-US">
                <a:ea typeface="맑은 고딕"/>
              </a:rPr>
              <a:t> 하게 된다면 </a:t>
            </a:r>
            <a:r>
              <a:rPr lang="ko-KR" altLang="en-US" err="1">
                <a:ea typeface="맑은 고딕"/>
              </a:rPr>
              <a:t>Rigidbody의</a:t>
            </a:r>
            <a:r>
              <a:rPr lang="ko-KR" altLang="en-US">
                <a:ea typeface="맑은 고딕"/>
              </a:rPr>
              <a:t> </a:t>
            </a:r>
          </a:p>
          <a:p>
            <a:r>
              <a:rPr lang="ko-KR" altLang="en-US" err="1">
                <a:ea typeface="맑은 고딕"/>
              </a:rPr>
              <a:t>isKinematic이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true가</a:t>
            </a:r>
            <a:r>
              <a:rPr lang="ko-KR" altLang="en-US">
                <a:ea typeface="맑은 고딕"/>
              </a:rPr>
              <a:t> 되어, </a:t>
            </a:r>
            <a:r>
              <a:rPr lang="ko-KR" altLang="en-US" err="1">
                <a:ea typeface="맑은 고딕"/>
              </a:rPr>
              <a:t>FixedJoint</a:t>
            </a:r>
            <a:r>
              <a:rPr lang="ko-KR" altLang="en-US">
                <a:ea typeface="맑은 고딕"/>
              </a:rPr>
              <a:t> 의 연결이 해제된다.</a:t>
            </a:r>
            <a:endParaRPr lang="ko-KR"/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이를 해결하기 위해 </a:t>
            </a:r>
            <a:r>
              <a:rPr lang="ko-KR" altLang="en-US" err="1">
                <a:ea typeface="맑은 고딕"/>
              </a:rPr>
              <a:t>DoorHandle</a:t>
            </a:r>
            <a:r>
              <a:rPr lang="ko-KR" altLang="en-US">
                <a:ea typeface="맑은 고딕"/>
              </a:rPr>
              <a:t> 아래 무형의 </a:t>
            </a:r>
            <a:r>
              <a:rPr lang="ko-KR" altLang="en-US" err="1">
                <a:ea typeface="맑은 고딕"/>
              </a:rPr>
              <a:t>콜라이더를</a:t>
            </a:r>
            <a:r>
              <a:rPr lang="ko-KR" altLang="en-US">
                <a:ea typeface="맑은 고딕"/>
              </a:rPr>
              <a:t> </a:t>
            </a:r>
          </a:p>
          <a:p>
            <a:r>
              <a:rPr lang="ko-KR" altLang="en-US">
                <a:ea typeface="맑은 고딕"/>
              </a:rPr>
              <a:t>만들고, 그 </a:t>
            </a:r>
            <a:r>
              <a:rPr lang="ko-KR" altLang="en-US" err="1">
                <a:ea typeface="맑은 고딕"/>
              </a:rPr>
              <a:t>콜라이더를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그랩하게</a:t>
            </a:r>
            <a:r>
              <a:rPr lang="ko-KR" altLang="en-US">
                <a:ea typeface="맑은 고딕"/>
              </a:rPr>
              <a:t> 하였다.</a:t>
            </a:r>
          </a:p>
          <a:p>
            <a:endParaRPr lang="ko-KR" altLang="en-US">
              <a:ea typeface="맑은 고딕"/>
            </a:endParaRP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0D7F0E0-DDAA-3C4B-21A3-BEBA3A00E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86" y="3567411"/>
            <a:ext cx="3265715" cy="2785692"/>
          </a:xfrm>
          <a:prstGeom prst="rect">
            <a:avLst/>
          </a:prstGeom>
        </p:spPr>
      </p:pic>
      <p:pic>
        <p:nvPicPr>
          <p:cNvPr id="3" name="그림 6" descr="어두운, 실루엣, 밤, 밤하늘이(가) 표시된 사진&#10;&#10;자동 생성된 설명">
            <a:extLst>
              <a:ext uri="{FF2B5EF4-FFF2-40B4-BE49-F238E27FC236}">
                <a16:creationId xmlns:a16="http://schemas.microsoft.com/office/drawing/2014/main" id="{3BE6DBD7-F375-3A26-44EE-B60DF066B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739" y="2553899"/>
            <a:ext cx="3699433" cy="37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3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사운드 리소스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/>
              <a:t>각 상태에 따른 </a:t>
            </a:r>
            <a:r>
              <a:rPr lang="en-AU" altLang="ko-KR" sz="2400"/>
              <a:t>BGM</a:t>
            </a:r>
          </a:p>
          <a:p>
            <a:r>
              <a:rPr lang="ko-KR" altLang="en-US" sz="2400"/>
              <a:t>플레이어 심장박동소리</a:t>
            </a:r>
            <a:r>
              <a:rPr lang="en-US" altLang="ko-KR" sz="2400"/>
              <a:t>,</a:t>
            </a:r>
            <a:r>
              <a:rPr lang="ko-KR" altLang="en-US" sz="2400"/>
              <a:t> 발소리</a:t>
            </a:r>
            <a:r>
              <a:rPr lang="en-US" altLang="ko-KR" sz="2400"/>
              <a:t>(</a:t>
            </a:r>
            <a:r>
              <a:rPr lang="ko-KR" altLang="en-US" sz="2400"/>
              <a:t>일반</a:t>
            </a:r>
            <a:r>
              <a:rPr lang="en-US" altLang="ko-KR" sz="2400"/>
              <a:t>,</a:t>
            </a:r>
            <a:r>
              <a:rPr lang="ko-KR" altLang="en-US" sz="2400"/>
              <a:t> 걷기</a:t>
            </a:r>
            <a:r>
              <a:rPr lang="en-US" altLang="ko-KR" sz="2400"/>
              <a:t>,</a:t>
            </a:r>
            <a:r>
              <a:rPr lang="ko-KR" altLang="en-US" sz="2400"/>
              <a:t> 뛰기</a:t>
            </a:r>
            <a:r>
              <a:rPr lang="en-US" altLang="ko-KR" sz="2400"/>
              <a:t>,</a:t>
            </a:r>
            <a:r>
              <a:rPr lang="ko-KR" altLang="en-US" sz="2400"/>
              <a:t> 앉기</a:t>
            </a:r>
            <a:r>
              <a:rPr lang="en-US" altLang="ko-KR" sz="2400"/>
              <a:t>)</a:t>
            </a:r>
          </a:p>
          <a:p>
            <a:r>
              <a:rPr lang="ko-KR" altLang="en-US" sz="2400"/>
              <a:t>플레이어 상호작용 소리</a:t>
            </a:r>
            <a:r>
              <a:rPr lang="en-US" altLang="ko-KR" sz="2400"/>
              <a:t>(CCTV</a:t>
            </a:r>
            <a:r>
              <a:rPr lang="ko-KR" altLang="en-US" sz="2400"/>
              <a:t>에 걸렸을 때</a:t>
            </a:r>
            <a:r>
              <a:rPr lang="en-US" altLang="ko-KR" sz="2400"/>
              <a:t>, </a:t>
            </a:r>
            <a:r>
              <a:rPr lang="ko-KR" altLang="en-US" sz="2400"/>
              <a:t>사망했을 때 등</a:t>
            </a:r>
            <a:r>
              <a:rPr lang="en-US" altLang="ko-KR" sz="2400"/>
              <a:t>)</a:t>
            </a:r>
          </a:p>
          <a:p>
            <a:r>
              <a:rPr lang="ko-KR" altLang="ko-KR" sz="2400"/>
              <a:t>각 </a:t>
            </a:r>
            <a:r>
              <a:rPr lang="en-AU" altLang="ko-KR" sz="2400"/>
              <a:t>AI </a:t>
            </a:r>
            <a:r>
              <a:rPr lang="ko-KR" altLang="ko-KR" sz="2400"/>
              <a:t>개체의 상태에 따른 소리</a:t>
            </a:r>
            <a:r>
              <a:rPr lang="en-AU" altLang="ko-KR" sz="2400"/>
              <a:t>(Idle, Trace….etc)</a:t>
            </a:r>
          </a:p>
          <a:p>
            <a:r>
              <a:rPr lang="ko-KR" altLang="en-US" sz="2400"/>
              <a:t>각 </a:t>
            </a:r>
            <a:r>
              <a:rPr lang="en-US" altLang="ko-KR" sz="2400"/>
              <a:t>Enemy</a:t>
            </a:r>
            <a:r>
              <a:rPr lang="ko-KR" altLang="en-US" sz="2400"/>
              <a:t> 개체의 발소리</a:t>
            </a:r>
            <a:endParaRPr lang="en-AU" altLang="ko-KR" sz="2400"/>
          </a:p>
          <a:p>
            <a:r>
              <a:rPr lang="en-US" altLang="ko-KR" sz="2400"/>
              <a:t>CCTV</a:t>
            </a:r>
            <a:r>
              <a:rPr lang="ko-KR" altLang="ko-KR" sz="2400"/>
              <a:t>의 </a:t>
            </a:r>
            <a:r>
              <a:rPr lang="ko-KR" altLang="ko-KR" sz="2400" err="1"/>
              <a:t>알람</a:t>
            </a:r>
            <a:r>
              <a:rPr lang="en-AU" altLang="ko-KR" sz="2400"/>
              <a:t>(</a:t>
            </a:r>
            <a:r>
              <a:rPr lang="ko-KR" altLang="ko-KR" sz="2400"/>
              <a:t>경고</a:t>
            </a:r>
            <a:r>
              <a:rPr lang="en-AU" altLang="ko-KR" sz="2400"/>
              <a:t>)</a:t>
            </a:r>
            <a:r>
              <a:rPr lang="ko-KR" altLang="en-US" sz="2400"/>
              <a:t>소리</a:t>
            </a:r>
            <a:endParaRPr lang="en-AU" altLang="ko-KR" sz="2400"/>
          </a:p>
          <a:p>
            <a:r>
              <a:rPr lang="ko-KR" altLang="en-US" sz="2400"/>
              <a:t>인게임 내 오브젝트와의 상호작용 음원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423117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5" y="304801"/>
            <a:ext cx="3810000" cy="625475"/>
          </a:xfrm>
        </p:spPr>
        <p:txBody>
          <a:bodyPr>
            <a:normAutofit/>
          </a:bodyPr>
          <a:lstStyle/>
          <a:p>
            <a:r>
              <a:rPr lang="ko-KR" altLang="en-US" sz="2800"/>
              <a:t>클래스 다이어그램</a:t>
            </a:r>
          </a:p>
        </p:txBody>
      </p:sp>
      <p:pic>
        <p:nvPicPr>
          <p:cNvPr id="1026" name="Picture 2" descr="C:\Users\Samsung\Downloads\클래스 다이아그램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" y="899160"/>
            <a:ext cx="12083972" cy="59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06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4727"/>
            <a:ext cx="10515600" cy="4722236"/>
          </a:xfrm>
        </p:spPr>
        <p:txBody>
          <a:bodyPr>
            <a:noAutofit/>
          </a:bodyPr>
          <a:lstStyle/>
          <a:p>
            <a:r>
              <a:rPr lang="en-US" altLang="ko-KR" sz="1600" b="1"/>
              <a:t>Team Name : </a:t>
            </a:r>
            <a:r>
              <a:rPr lang="en-US" altLang="ko-KR" sz="1600"/>
              <a:t>Silence</a:t>
            </a:r>
          </a:p>
          <a:p>
            <a:endParaRPr lang="en-US" altLang="ko-KR" sz="1050" b="1"/>
          </a:p>
          <a:p>
            <a:r>
              <a:rPr lang="en-US" altLang="ko-KR" sz="1600" b="1"/>
              <a:t>Member : </a:t>
            </a:r>
            <a:r>
              <a:rPr lang="ko-KR" altLang="en-US" sz="1600"/>
              <a:t>이상욱</a:t>
            </a:r>
            <a:r>
              <a:rPr lang="en-US" altLang="ko-KR" sz="1600"/>
              <a:t>(</a:t>
            </a:r>
            <a:r>
              <a:rPr lang="ko-KR" altLang="en-US" sz="1600"/>
              <a:t>팀장</a:t>
            </a:r>
            <a:r>
              <a:rPr lang="en-US" altLang="ko-KR" sz="1600"/>
              <a:t>),</a:t>
            </a:r>
            <a:r>
              <a:rPr lang="ko-KR" altLang="en-US" sz="1600"/>
              <a:t> 양우석</a:t>
            </a:r>
            <a:r>
              <a:rPr lang="en-US" altLang="ko-KR" sz="1600"/>
              <a:t>,</a:t>
            </a:r>
            <a:r>
              <a:rPr lang="ko-KR" altLang="en-US" sz="1600"/>
              <a:t> 한동인</a:t>
            </a:r>
            <a:r>
              <a:rPr lang="en-US" altLang="ko-KR" sz="1600"/>
              <a:t>,</a:t>
            </a:r>
            <a:r>
              <a:rPr lang="ko-KR" altLang="en-US" sz="1600"/>
              <a:t> 김준우</a:t>
            </a:r>
            <a:endParaRPr lang="en-US" altLang="ko-KR" sz="1600"/>
          </a:p>
          <a:p>
            <a:endParaRPr lang="en-US" altLang="ko-KR" sz="1050" b="1"/>
          </a:p>
          <a:p>
            <a:r>
              <a:rPr lang="en-US" altLang="ko-KR" sz="1600" b="1"/>
              <a:t>Playtime</a:t>
            </a:r>
            <a:r>
              <a:rPr lang="en-US" altLang="ko-KR" sz="1600"/>
              <a:t>: about 7mins</a:t>
            </a:r>
          </a:p>
          <a:p>
            <a:endParaRPr lang="ko-KR" altLang="ko-KR" sz="1050"/>
          </a:p>
          <a:p>
            <a:r>
              <a:rPr lang="en-US" altLang="ko-KR" sz="1600" b="1"/>
              <a:t>Target age groups</a:t>
            </a:r>
            <a:r>
              <a:rPr lang="ko-KR" altLang="en-US" sz="1600" b="1"/>
              <a:t> </a:t>
            </a:r>
            <a:r>
              <a:rPr lang="en-US" altLang="ko-KR" sz="1600"/>
              <a:t>: 12++</a:t>
            </a:r>
          </a:p>
          <a:p>
            <a:endParaRPr lang="en-US" altLang="ko-KR" sz="1050"/>
          </a:p>
          <a:p>
            <a:r>
              <a:rPr lang="en-US" altLang="ko-KR" sz="1600" b="1"/>
              <a:t>Genre</a:t>
            </a:r>
            <a:r>
              <a:rPr lang="ko-KR" altLang="en-US" sz="1600" b="1"/>
              <a:t> </a:t>
            </a:r>
            <a:r>
              <a:rPr lang="en-US" altLang="ko-KR" sz="1600"/>
              <a:t>: Horror, Adventure</a:t>
            </a:r>
          </a:p>
          <a:p>
            <a:endParaRPr lang="ko-KR" altLang="ko-KR" sz="1050"/>
          </a:p>
          <a:p>
            <a:r>
              <a:rPr lang="en-US" altLang="ko-KR" sz="1600" b="1"/>
              <a:t>Development tool</a:t>
            </a:r>
            <a:r>
              <a:rPr lang="ko-KR" altLang="en-US" sz="1600" b="1"/>
              <a:t> </a:t>
            </a:r>
            <a:r>
              <a:rPr lang="en-US" altLang="ko-KR" sz="1600"/>
              <a:t>: Unity &amp; Window 10</a:t>
            </a:r>
          </a:p>
          <a:p>
            <a:endParaRPr lang="ko-KR" altLang="ko-KR" sz="1050"/>
          </a:p>
          <a:p>
            <a:r>
              <a:rPr lang="en-US" altLang="ko-KR" sz="1600" b="1"/>
              <a:t>Platform</a:t>
            </a:r>
            <a:r>
              <a:rPr lang="ko-KR" altLang="en-US" sz="1600" b="1"/>
              <a:t> </a:t>
            </a:r>
            <a:r>
              <a:rPr lang="en-US" altLang="ko-KR" sz="1600"/>
              <a:t>: Oculus Quest2 (VR)</a:t>
            </a:r>
          </a:p>
          <a:p>
            <a:endParaRPr lang="ko-KR" altLang="ko-KR" sz="1600"/>
          </a:p>
          <a:p>
            <a:endParaRPr lang="en-US" altLang="ko-KR" sz="1600"/>
          </a:p>
        </p:txBody>
      </p:sp>
      <p:sp>
        <p:nvSpPr>
          <p:cNvPr id="2" name="TextBox 1"/>
          <p:cNvSpPr txBox="1"/>
          <p:nvPr/>
        </p:nvSpPr>
        <p:spPr>
          <a:xfrm>
            <a:off x="1014152" y="490451"/>
            <a:ext cx="26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851723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Development Schedule</a:t>
            </a:r>
            <a:endParaRPr lang="ko-KR" altLang="ko-KR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1D95714-5161-51A9-B95F-03280DD94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" y="1690688"/>
            <a:ext cx="10645140" cy="222816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47BCFD2-7A93-3F9F-CCE9-74CA3732B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3" y="3960450"/>
            <a:ext cx="3977640" cy="25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7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Top Features &amp; Goals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3417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200"/>
              <a:t>핵심 재미요소 </a:t>
            </a:r>
            <a:r>
              <a:rPr lang="en-US" altLang="ko-KR" sz="3200"/>
              <a:t>:</a:t>
            </a:r>
            <a:r>
              <a:rPr lang="ko-KR" altLang="en-US" sz="3200"/>
              <a:t> 긴장감</a:t>
            </a:r>
            <a:endParaRPr lang="en-US" altLang="ko-KR" sz="3200"/>
          </a:p>
          <a:p>
            <a:pPr marL="0" indent="0">
              <a:buNone/>
            </a:pPr>
            <a:endParaRPr lang="en-US" altLang="ko-KR" sz="2000">
              <a:latin typeface="+mn-ea"/>
            </a:endParaRPr>
          </a:p>
          <a:p>
            <a:r>
              <a:rPr lang="ko-KR" altLang="en-US" sz="2000">
                <a:latin typeface="+mn-ea"/>
              </a:rPr>
              <a:t>수많은 좀비들을 피해 살아남으며 탈출 구역을 향해 진행해야 합니다</a:t>
            </a:r>
            <a:r>
              <a:rPr lang="en-US" altLang="ko-KR" sz="2000">
                <a:latin typeface="+mn-ea"/>
              </a:rPr>
              <a:t>.</a:t>
            </a:r>
          </a:p>
          <a:p>
            <a:endParaRPr lang="en-US" altLang="ko-KR" sz="2000">
              <a:latin typeface="+mn-ea"/>
            </a:endParaRPr>
          </a:p>
          <a:p>
            <a:r>
              <a:rPr lang="ko-KR" altLang="ko-KR" sz="2000">
                <a:latin typeface="+mn-ea"/>
              </a:rPr>
              <a:t>제한된 시야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ko-KR" sz="2000">
                <a:latin typeface="+mn-ea"/>
              </a:rPr>
              <a:t>긴장감 넘치는 사운드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ko-KR" sz="2000">
                <a:latin typeface="+mn-ea"/>
              </a:rPr>
              <a:t>디자인</a:t>
            </a:r>
            <a:r>
              <a:rPr lang="en-US" altLang="ko-KR" sz="2000"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2000">
                <a:latin typeface="+mn-ea"/>
              </a:rPr>
              <a:t>  그리고 </a:t>
            </a:r>
            <a:r>
              <a:rPr lang="ko-KR" altLang="ko-KR" sz="2000">
                <a:latin typeface="+mn-ea"/>
              </a:rPr>
              <a:t>다양한 패턴의</a:t>
            </a:r>
            <a:r>
              <a:rPr lang="en-US" altLang="ko-KR" sz="2000">
                <a:latin typeface="+mn-ea"/>
              </a:rPr>
              <a:t> AI</a:t>
            </a:r>
            <a:r>
              <a:rPr lang="ko-KR" altLang="ko-KR" sz="2000">
                <a:latin typeface="+mn-ea"/>
              </a:rPr>
              <a:t>를 바탕으로 </a:t>
            </a:r>
            <a:r>
              <a:rPr lang="en-US" altLang="ko-KR" sz="2000">
                <a:latin typeface="+mn-ea"/>
              </a:rPr>
              <a:t>‘</a:t>
            </a:r>
            <a:r>
              <a:rPr lang="ko-KR" altLang="ko-KR" sz="2000">
                <a:latin typeface="+mn-ea"/>
              </a:rPr>
              <a:t>플레이어를 몰입</a:t>
            </a:r>
            <a:r>
              <a:rPr lang="en-US" altLang="ko-KR" sz="2000">
                <a:latin typeface="+mn-ea"/>
              </a:rPr>
              <a:t>’ </a:t>
            </a:r>
            <a:r>
              <a:rPr lang="ko-KR" altLang="ko-KR" sz="2000">
                <a:latin typeface="+mn-ea"/>
              </a:rPr>
              <a:t>하게 하여 </a:t>
            </a:r>
            <a:endParaRPr lang="en-US" altLang="ko-KR" sz="2000">
              <a:latin typeface="+mn-ea"/>
            </a:endParaRPr>
          </a:p>
          <a:p>
            <a:pPr marL="0" indent="0">
              <a:buNone/>
            </a:pPr>
            <a:r>
              <a:rPr lang="ko-KR" altLang="en-US" sz="2000">
                <a:latin typeface="+mn-ea"/>
              </a:rPr>
              <a:t>  </a:t>
            </a:r>
            <a:r>
              <a:rPr lang="ko-KR" altLang="ko-KR" sz="2000">
                <a:latin typeface="+mn-ea"/>
              </a:rPr>
              <a:t>현실감 있는 공포 게임을 구현 하는게 궁극적인 목표</a:t>
            </a:r>
            <a:r>
              <a:rPr lang="en-US" altLang="ko-KR" sz="2000">
                <a:latin typeface="+mn-ea"/>
              </a:rPr>
              <a:t>.</a:t>
            </a:r>
          </a:p>
          <a:p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66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핵심 재미요소를 극대화 하기 위해</a:t>
            </a:r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50215"/>
            <a:ext cx="10653074" cy="4414753"/>
          </a:xfrm>
        </p:spPr>
        <p:txBody>
          <a:bodyPr>
            <a:normAutofit lnSpcReduction="10000"/>
          </a:bodyPr>
          <a:lstStyle/>
          <a:p>
            <a:r>
              <a:rPr lang="ko-KR" altLang="en-US" sz="2400"/>
              <a:t>전체적인 게임 컨셉을 어둡고 음침하게 구성</a:t>
            </a:r>
            <a:r>
              <a:rPr lang="en-US" altLang="ko-KR" sz="2400"/>
              <a:t>.</a:t>
            </a:r>
            <a:r>
              <a:rPr lang="ko-KR" altLang="en-US" sz="2400"/>
              <a:t> 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손전등 불빛</a:t>
            </a:r>
            <a:r>
              <a:rPr lang="en-US" altLang="ko-KR" sz="2400"/>
              <a:t>,</a:t>
            </a:r>
            <a:r>
              <a:rPr lang="ko-KR" altLang="en-US" sz="2400"/>
              <a:t> 발걸음 소리</a:t>
            </a:r>
            <a:r>
              <a:rPr lang="en-US" altLang="ko-KR" sz="2400"/>
              <a:t>,</a:t>
            </a:r>
            <a:r>
              <a:rPr lang="ko-KR" altLang="en-US" sz="2400"/>
              <a:t> 상호작용 등에 각각의 방식으로</a:t>
            </a:r>
            <a:endParaRPr lang="en-US" altLang="ko-KR" sz="2400"/>
          </a:p>
          <a:p>
            <a:pPr marL="0" indent="0">
              <a:buNone/>
            </a:pPr>
            <a:r>
              <a:rPr lang="ko-KR" altLang="en-US" sz="2400"/>
              <a:t>  반응하는 </a:t>
            </a:r>
            <a:r>
              <a:rPr lang="en-US" altLang="ko-KR" sz="2400"/>
              <a:t>3</a:t>
            </a:r>
            <a:r>
              <a:rPr lang="ko-KR" altLang="en-US" sz="2400"/>
              <a:t>종의 </a:t>
            </a:r>
            <a:r>
              <a:rPr lang="en-US" altLang="ko-KR" sz="2400"/>
              <a:t>AI</a:t>
            </a:r>
          </a:p>
          <a:p>
            <a:pPr marL="0" indent="0">
              <a:buNone/>
            </a:pPr>
            <a:endParaRPr lang="en-US" altLang="ko-KR" sz="1400"/>
          </a:p>
          <a:p>
            <a:r>
              <a:rPr lang="ko-KR" altLang="en-US" sz="2400"/>
              <a:t>심장박동소리</a:t>
            </a:r>
            <a:r>
              <a:rPr lang="en-AU" altLang="ko-KR" sz="2400"/>
              <a:t>, </a:t>
            </a:r>
            <a:r>
              <a:rPr lang="ko-KR" altLang="en-US" sz="2400"/>
              <a:t>발걸음 소리 등 주요 사운드를 음향 </a:t>
            </a:r>
            <a:r>
              <a:rPr lang="en-US" altLang="ko-KR" sz="2400"/>
              <a:t>FX</a:t>
            </a:r>
            <a:r>
              <a:rPr lang="ko-KR" altLang="en-US" sz="2400"/>
              <a:t>를 이용하여 </a:t>
            </a:r>
            <a:endParaRPr lang="en-US" altLang="ko-KR" sz="2400"/>
          </a:p>
          <a:p>
            <a:pPr marL="0" indent="0">
              <a:buNone/>
            </a:pPr>
            <a:r>
              <a:rPr lang="ko-KR" altLang="en-US" sz="2400"/>
              <a:t>  더욱 긴박감 넘치는 사운드로 구현</a:t>
            </a:r>
            <a:endParaRPr lang="en-US" altLang="ko-KR" sz="2400"/>
          </a:p>
          <a:p>
            <a:endParaRPr lang="en-US" altLang="ko-KR" sz="1400"/>
          </a:p>
          <a:p>
            <a:r>
              <a:rPr lang="ko-KR" altLang="en-US" sz="2400"/>
              <a:t>현실적인 그래픽과 애니메이션</a:t>
            </a:r>
            <a:r>
              <a:rPr lang="en-US" altLang="ko-KR" sz="2400"/>
              <a:t>,</a:t>
            </a:r>
            <a:r>
              <a:rPr lang="ko-KR" altLang="en-US" sz="2400"/>
              <a:t> 상황에 맞는 상호작용 아이템</a:t>
            </a:r>
            <a:endParaRPr lang="en-US" altLang="ko-KR" sz="2400"/>
          </a:p>
          <a:p>
            <a:endParaRPr lang="en-US" altLang="ko-KR" sz="1200"/>
          </a:p>
          <a:p>
            <a:r>
              <a:rPr lang="ko-KR" altLang="en-US" sz="2400"/>
              <a:t>플레이어의 기능 제한 </a:t>
            </a:r>
            <a:r>
              <a:rPr lang="en-AU" altLang="ko-KR" sz="2400"/>
              <a:t>(</a:t>
            </a:r>
            <a:r>
              <a:rPr lang="ko-KR" altLang="en-US" sz="2400"/>
              <a:t>전투 시스템의 부재</a:t>
            </a:r>
            <a:r>
              <a:rPr lang="en-AU" altLang="ko-KR" sz="2400"/>
              <a:t>)</a:t>
            </a:r>
            <a:endParaRPr lang="en-US" altLang="ko-KR" sz="2400"/>
          </a:p>
        </p:txBody>
      </p:sp>
      <p:pic>
        <p:nvPicPr>
          <p:cNvPr id="1026" name="Picture 2" descr="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85" y="1629299"/>
            <a:ext cx="3209775" cy="109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28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플레이어가 할 수 있는 것은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03137"/>
            <a:ext cx="10515600" cy="3818553"/>
          </a:xfrm>
        </p:spPr>
        <p:txBody>
          <a:bodyPr/>
          <a:lstStyle/>
          <a:p>
            <a:r>
              <a:rPr lang="ko-KR" altLang="en-US"/>
              <a:t>걷기</a:t>
            </a:r>
            <a:r>
              <a:rPr lang="en-US" altLang="ko-KR"/>
              <a:t>,</a:t>
            </a:r>
            <a:r>
              <a:rPr lang="ko-KR" altLang="en-US"/>
              <a:t> 뛰기</a:t>
            </a:r>
            <a:r>
              <a:rPr lang="en-US" altLang="ko-KR"/>
              <a:t>,</a:t>
            </a:r>
            <a:r>
              <a:rPr lang="ko-KR" altLang="en-US"/>
              <a:t> 천천히 걷기</a:t>
            </a:r>
            <a:r>
              <a:rPr lang="en-US" altLang="ko-KR"/>
              <a:t>,</a:t>
            </a:r>
            <a:r>
              <a:rPr lang="ko-KR" altLang="en-US"/>
              <a:t> 앉기 의 기본 움직임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주위 오브젝트들과의 상호작용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특정 구간을 공략하기 위한 </a:t>
            </a:r>
            <a:r>
              <a:rPr lang="ko-KR" altLang="en-US" err="1"/>
              <a:t>기믹</a:t>
            </a:r>
            <a:r>
              <a:rPr lang="en-US" altLang="ko-KR"/>
              <a:t>,</a:t>
            </a:r>
            <a:r>
              <a:rPr lang="ko-KR" altLang="en-US"/>
              <a:t> 상호작용 요소 존재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좀비를 공격할 수 없고</a:t>
            </a:r>
            <a:r>
              <a:rPr lang="en-US" altLang="ko-KR"/>
              <a:t>,</a:t>
            </a:r>
            <a:r>
              <a:rPr lang="ko-KR" altLang="en-US"/>
              <a:t> 잡히면 무조건 죽는다</a:t>
            </a:r>
            <a:r>
              <a:rPr lang="en-US" altLang="ko-KR"/>
              <a:t>!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41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ilding, stone, dirty&#10;&#10;Description automatically generated">
            <a:extLst>
              <a:ext uri="{FF2B5EF4-FFF2-40B4-BE49-F238E27FC236}">
                <a16:creationId xmlns:a16="http://schemas.microsoft.com/office/drawing/2014/main" id="{924F3CB1-E851-FB87-D218-FDD0F472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1554365"/>
            <a:ext cx="10217020" cy="493851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진행 예시</a:t>
            </a:r>
            <a:r>
              <a:rPr lang="en-AU" altLang="ko-KR"/>
              <a:t>(Example)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274529" y="6208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예시 사진</a:t>
            </a:r>
          </a:p>
        </p:txBody>
      </p:sp>
      <p:sp>
        <p:nvSpPr>
          <p:cNvPr id="12" name="타원 11"/>
          <p:cNvSpPr/>
          <p:nvPr/>
        </p:nvSpPr>
        <p:spPr>
          <a:xfrm>
            <a:off x="3451149" y="5885884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02595" y="5583689"/>
            <a:ext cx="598517" cy="50707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822775" y="59061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플레이 시작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61160" y="290982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좀비 </a:t>
            </a:r>
            <a:r>
              <a:rPr lang="ko-KR" altLang="en-US" b="1" err="1">
                <a:solidFill>
                  <a:srgbClr val="FF0000"/>
                </a:solidFill>
              </a:rPr>
              <a:t>서식구역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90888" y="59449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탈출 구역</a:t>
            </a:r>
          </a:p>
        </p:txBody>
      </p:sp>
      <p:sp>
        <p:nvSpPr>
          <p:cNvPr id="28" name="타원 27"/>
          <p:cNvSpPr/>
          <p:nvPr/>
        </p:nvSpPr>
        <p:spPr>
          <a:xfrm>
            <a:off x="7534942" y="4444753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499539" y="1942028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</a:rPr>
              <a:t>예상 </a:t>
            </a:r>
            <a:r>
              <a:rPr lang="ko-KR" altLang="en-US" sz="2000" b="1" err="1">
                <a:solidFill>
                  <a:srgbClr val="FF0000"/>
                </a:solidFill>
              </a:rPr>
              <a:t>진행루트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6166" y="3975784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ea typeface="맑은 고딕"/>
              </a:rPr>
              <a:t>필수 진행구간</a:t>
            </a:r>
            <a:endParaRPr lang="en-US" altLang="ko-KR" b="1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1CA20-54E8-E341-FF04-13CAE03B11F6}"/>
              </a:ext>
            </a:extLst>
          </p:cNvPr>
          <p:cNvSpPr txBox="1"/>
          <p:nvPr/>
        </p:nvSpPr>
        <p:spPr>
          <a:xfrm>
            <a:off x="2654930" y="476716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좀비 </a:t>
            </a:r>
            <a:r>
              <a:rPr lang="ko-KR" altLang="en-US" b="1" err="1">
                <a:solidFill>
                  <a:srgbClr val="FF0000"/>
                </a:solidFill>
              </a:rPr>
              <a:t>서식구역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7" name="타원 27">
            <a:extLst>
              <a:ext uri="{FF2B5EF4-FFF2-40B4-BE49-F238E27FC236}">
                <a16:creationId xmlns:a16="http://schemas.microsoft.com/office/drawing/2014/main" id="{86FA020C-9232-3921-8301-194E374F4893}"/>
              </a:ext>
            </a:extLst>
          </p:cNvPr>
          <p:cNvSpPr/>
          <p:nvPr/>
        </p:nvSpPr>
        <p:spPr>
          <a:xfrm>
            <a:off x="9164024" y="4036092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00E69-60D4-77FE-B924-AF42C653DF49}"/>
              </a:ext>
            </a:extLst>
          </p:cNvPr>
          <p:cNvSpPr txBox="1"/>
          <p:nvPr/>
        </p:nvSpPr>
        <p:spPr>
          <a:xfrm>
            <a:off x="8476888" y="236604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좀비 </a:t>
            </a:r>
            <a:r>
              <a:rPr lang="ko-KR" altLang="en-US" b="1" err="1">
                <a:solidFill>
                  <a:srgbClr val="FF0000"/>
                </a:solidFill>
              </a:rPr>
              <a:t>서식구역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88E2-D29A-48F4-B1CA-2C315AECF5CC}"/>
              </a:ext>
            </a:extLst>
          </p:cNvPr>
          <p:cNvSpPr txBox="1"/>
          <p:nvPr/>
        </p:nvSpPr>
        <p:spPr>
          <a:xfrm>
            <a:off x="1282104" y="287992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좀비 </a:t>
            </a:r>
            <a:r>
              <a:rPr lang="ko-KR" altLang="en-US" b="1" err="1">
                <a:solidFill>
                  <a:srgbClr val="FF0000"/>
                </a:solidFill>
              </a:rPr>
              <a:t>서식구역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04BE7-1DF1-EFA4-F57D-8D805C9D156E}"/>
              </a:ext>
            </a:extLst>
          </p:cNvPr>
          <p:cNvSpPr txBox="1"/>
          <p:nvPr/>
        </p:nvSpPr>
        <p:spPr>
          <a:xfrm>
            <a:off x="7217319" y="522882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좀비 </a:t>
            </a:r>
            <a:r>
              <a:rPr lang="ko-KR" altLang="en-US" b="1" err="1">
                <a:solidFill>
                  <a:srgbClr val="FF0000"/>
                </a:solidFill>
              </a:rPr>
              <a:t>서식구역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9F0DCB-92A4-3A35-9A1B-4BC5EA378A8E}"/>
              </a:ext>
            </a:extLst>
          </p:cNvPr>
          <p:cNvCxnSpPr>
            <a:cxnSpLocks/>
          </p:cNvCxnSpPr>
          <p:nvPr/>
        </p:nvCxnSpPr>
        <p:spPr>
          <a:xfrm flipV="1">
            <a:off x="10274529" y="2230016"/>
            <a:ext cx="82451" cy="33681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082A18-8203-7FA1-EC25-CA6F8CE8F0A1}"/>
              </a:ext>
            </a:extLst>
          </p:cNvPr>
          <p:cNvCxnSpPr/>
          <p:nvPr/>
        </p:nvCxnSpPr>
        <p:spPr>
          <a:xfrm flipH="1">
            <a:off x="5980922" y="2230016"/>
            <a:ext cx="4334832" cy="1360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FB96E7-9AF7-7599-E2BE-24311AE11917}"/>
              </a:ext>
            </a:extLst>
          </p:cNvPr>
          <p:cNvCxnSpPr/>
          <p:nvPr/>
        </p:nvCxnSpPr>
        <p:spPr>
          <a:xfrm flipH="1">
            <a:off x="4306344" y="2366043"/>
            <a:ext cx="1674578" cy="1221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1A4D0E-9C7E-0130-C413-8D9584205048}"/>
              </a:ext>
            </a:extLst>
          </p:cNvPr>
          <p:cNvCxnSpPr/>
          <p:nvPr/>
        </p:nvCxnSpPr>
        <p:spPr>
          <a:xfrm>
            <a:off x="4306345" y="3666931"/>
            <a:ext cx="3157136" cy="876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0">
            <a:extLst>
              <a:ext uri="{FF2B5EF4-FFF2-40B4-BE49-F238E27FC236}">
                <a16:creationId xmlns:a16="http://schemas.microsoft.com/office/drawing/2014/main" id="{C21A4D0E-9C7E-0130-C413-8D9584205048}"/>
              </a:ext>
            </a:extLst>
          </p:cNvPr>
          <p:cNvCxnSpPr/>
          <p:nvPr/>
        </p:nvCxnSpPr>
        <p:spPr>
          <a:xfrm flipV="1">
            <a:off x="5980922" y="4543169"/>
            <a:ext cx="1424894" cy="947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0">
            <a:extLst>
              <a:ext uri="{FF2B5EF4-FFF2-40B4-BE49-F238E27FC236}">
                <a16:creationId xmlns:a16="http://schemas.microsoft.com/office/drawing/2014/main" id="{C21A4D0E-9C7E-0130-C413-8D9584205048}"/>
              </a:ext>
            </a:extLst>
          </p:cNvPr>
          <p:cNvCxnSpPr/>
          <p:nvPr/>
        </p:nvCxnSpPr>
        <p:spPr>
          <a:xfrm flipH="1">
            <a:off x="3937686" y="4637903"/>
            <a:ext cx="2043236" cy="11285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4BCC4B3-2288-9DDD-7239-D7763ABC3F2A}"/>
              </a:ext>
            </a:extLst>
          </p:cNvPr>
          <p:cNvSpPr txBox="1"/>
          <p:nvPr/>
        </p:nvSpPr>
        <p:spPr>
          <a:xfrm>
            <a:off x="4076380" y="5674345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ea typeface="맑은 고딕"/>
              </a:rPr>
              <a:t>필수 진행구간</a:t>
            </a:r>
            <a:endParaRPr lang="en-US" altLang="ko-KR" b="1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A8B5C-4598-DA93-07E1-B582CE8A4EBF}"/>
              </a:ext>
            </a:extLst>
          </p:cNvPr>
          <p:cNvSpPr txBox="1"/>
          <p:nvPr/>
        </p:nvSpPr>
        <p:spPr>
          <a:xfrm>
            <a:off x="8776380" y="3548679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ea typeface="맑은 고딕"/>
              </a:rPr>
              <a:t>필수 진행구간</a:t>
            </a:r>
            <a:endParaRPr lang="en-US" altLang="ko-KR" b="1">
              <a:solidFill>
                <a:srgbClr val="FF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774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적의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84888"/>
            <a:ext cx="10515600" cy="45433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200"/>
              <a:t>1. </a:t>
            </a:r>
            <a:r>
              <a:rPr lang="ko-KR" altLang="en-US" sz="2200"/>
              <a:t>시각 특화형 개체 </a:t>
            </a:r>
            <a:r>
              <a:rPr lang="en-US" altLang="ko-KR" sz="2200"/>
              <a:t>: Slaughter</a:t>
            </a:r>
            <a:endParaRPr lang="en-US" altLang="ko-KR" sz="1000"/>
          </a:p>
          <a:p>
            <a:pPr marL="0" indent="0">
              <a:buNone/>
            </a:pPr>
            <a:r>
              <a:rPr lang="ko-KR" altLang="ko-KR" sz="1800"/>
              <a:t>손전등 빛에 아주 민감하게 반응</a:t>
            </a:r>
            <a:r>
              <a:rPr lang="en-US" altLang="ko-KR" sz="1800"/>
              <a:t>,</a:t>
            </a:r>
            <a:r>
              <a:rPr lang="ko-KR" altLang="ko-KR" sz="1800"/>
              <a:t> </a:t>
            </a:r>
            <a:endParaRPr lang="en-US" altLang="ko-KR" sz="1800"/>
          </a:p>
          <a:p>
            <a:pPr marL="0" indent="0">
              <a:buNone/>
            </a:pPr>
            <a:r>
              <a:rPr lang="ko-KR" altLang="ko-KR" sz="1800"/>
              <a:t>상대적으로 청각적인 부분이 취약</a:t>
            </a:r>
            <a:r>
              <a:rPr lang="ko-KR" altLang="en-US" sz="1800"/>
              <a:t>하다</a:t>
            </a:r>
            <a:r>
              <a:rPr lang="en-US" altLang="ko-KR" sz="1800"/>
              <a:t>.</a:t>
            </a:r>
            <a:r>
              <a:rPr lang="ko-KR" altLang="en-US" sz="1800"/>
              <a:t> 지정된 루트를 계속해서 순회한다</a:t>
            </a:r>
            <a:r>
              <a:rPr lang="en-US" altLang="ko-KR" sz="1800"/>
              <a:t>.</a:t>
            </a:r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100"/>
          </a:p>
          <a:p>
            <a:pPr marL="0" indent="0" algn="r">
              <a:buNone/>
            </a:pPr>
            <a:r>
              <a:rPr lang="en-US" altLang="ko-KR" sz="2200"/>
              <a:t>2.</a:t>
            </a:r>
            <a:r>
              <a:rPr lang="ko-KR" altLang="en-US" sz="2200"/>
              <a:t> 청각 </a:t>
            </a:r>
            <a:r>
              <a:rPr lang="ko-KR" altLang="en-US" sz="2200" err="1"/>
              <a:t>특화형</a:t>
            </a:r>
            <a:r>
              <a:rPr lang="ko-KR" altLang="en-US" sz="2200"/>
              <a:t> 개체 </a:t>
            </a:r>
            <a:r>
              <a:rPr lang="en-US" altLang="ko-KR" sz="2200"/>
              <a:t>: Listener</a:t>
            </a:r>
            <a:endParaRPr lang="en-US" altLang="ko-KR" sz="1000"/>
          </a:p>
          <a:p>
            <a:pPr marL="0" indent="0" algn="r">
              <a:buNone/>
            </a:pPr>
            <a:r>
              <a:rPr lang="ko-KR" altLang="en-US" sz="1800"/>
              <a:t>   소리에 민감하게 반응</a:t>
            </a:r>
            <a:r>
              <a:rPr lang="en-US" altLang="ko-KR" sz="1800"/>
              <a:t>.</a:t>
            </a:r>
            <a:r>
              <a:rPr lang="ko-KR" altLang="en-US" sz="1800"/>
              <a:t> 대신 눈이 좋지 않아 빛을 볼 수 없다</a:t>
            </a:r>
            <a:r>
              <a:rPr lang="en-US" altLang="ko-KR" sz="1800"/>
              <a:t>.</a:t>
            </a:r>
          </a:p>
          <a:p>
            <a:pPr marL="0" indent="0" algn="r">
              <a:buNone/>
            </a:pPr>
            <a:r>
              <a:rPr lang="ko-KR" altLang="en-US" sz="1800"/>
              <a:t>   특정 상황을 만족하지 않는 경우</a:t>
            </a:r>
            <a:r>
              <a:rPr lang="en-US" altLang="ko-KR" sz="1800"/>
              <a:t>,</a:t>
            </a:r>
            <a:r>
              <a:rPr lang="ko-KR" altLang="en-US" sz="1800"/>
              <a:t> 제자리에서 움직이지 않는다</a:t>
            </a:r>
            <a:r>
              <a:rPr lang="en-US" altLang="ko-KR" sz="1800"/>
              <a:t>.</a:t>
            </a:r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en-US" altLang="ko-KR" sz="2200"/>
              <a:t>3.</a:t>
            </a:r>
            <a:r>
              <a:rPr lang="ko-KR" altLang="en-US" sz="2200"/>
              <a:t> 구간 </a:t>
            </a:r>
            <a:r>
              <a:rPr lang="ko-KR" altLang="en-US" sz="2200" err="1"/>
              <a:t>탐지형</a:t>
            </a:r>
            <a:r>
              <a:rPr lang="ko-KR" altLang="en-US" sz="2200"/>
              <a:t> 개체 </a:t>
            </a:r>
            <a:r>
              <a:rPr lang="en-US" altLang="ko-KR" sz="2200"/>
              <a:t>: CCTV</a:t>
            </a:r>
            <a:endParaRPr lang="en-US" altLang="ko-KR" sz="1000"/>
          </a:p>
          <a:p>
            <a:pPr marL="0" indent="0">
              <a:buNone/>
            </a:pPr>
            <a:r>
              <a:rPr lang="ko-KR" altLang="en-US" sz="1800"/>
              <a:t>   일정 구역을 계속해서 감시한다</a:t>
            </a:r>
            <a:r>
              <a:rPr lang="en-US" altLang="ko-KR" sz="1800"/>
              <a:t>.</a:t>
            </a:r>
            <a:r>
              <a:rPr lang="ko-KR" altLang="en-US" sz="1800"/>
              <a:t> </a:t>
            </a: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   특정 타이밍에 </a:t>
            </a:r>
            <a:r>
              <a:rPr lang="en-US" altLang="ko-KR" sz="1800"/>
              <a:t>CCTV</a:t>
            </a:r>
            <a:r>
              <a:rPr lang="ko-KR" altLang="en-US" sz="1800"/>
              <a:t>가 작동하며</a:t>
            </a:r>
            <a:r>
              <a:rPr lang="en-US" altLang="ko-KR" sz="1800"/>
              <a:t>,</a:t>
            </a:r>
            <a:r>
              <a:rPr lang="ko-KR" altLang="en-US" sz="1800"/>
              <a:t> </a:t>
            </a: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   작동 중일 때에는 외부에서 그것을 확인할 수 있다</a:t>
            </a:r>
            <a:r>
              <a:rPr lang="en-US" altLang="ko-KR" sz="1800"/>
              <a:t>. (</a:t>
            </a:r>
            <a:r>
              <a:rPr lang="ko-KR" altLang="en-US" sz="1800"/>
              <a:t>빨간 불빛</a:t>
            </a:r>
            <a:r>
              <a:rPr lang="en-US" altLang="ko-KR" sz="1800"/>
              <a:t>)</a:t>
            </a:r>
          </a:p>
          <a:p>
            <a:pPr marL="0" indent="0">
              <a:buNone/>
            </a:pPr>
            <a:endParaRPr lang="ko-KR" altLang="en-US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ko-KR" alt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C62ED-120C-FD84-DAD7-66F91293F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36" y="959550"/>
            <a:ext cx="1280044" cy="1293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B694B-12F9-81B6-5DFC-EDC03E079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21" y="1721275"/>
            <a:ext cx="1236524" cy="1339959"/>
          </a:xfrm>
          <a:prstGeom prst="rect">
            <a:avLst/>
          </a:prstGeom>
        </p:spPr>
      </p:pic>
      <p:pic>
        <p:nvPicPr>
          <p:cNvPr id="6" name="Picture 2" descr="CCTV 카메라 VR / AR / 로우 폴리 3D 모델 3D 모델 $8 - .tga .ztl .stl .obj .ma .fbx .3ds  - Free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333" y="4544977"/>
            <a:ext cx="1051562" cy="105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1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>
                <a:ea typeface="맑은 고딕"/>
              </a:rPr>
              <a:t>참고자료</a:t>
            </a:r>
            <a:endParaRPr lang="ko-KR" altLang="en-US" sz="3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376363"/>
            <a:ext cx="3561806" cy="1985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200" y="3381376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근처에 가면 적이 인식한다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3632717"/>
            <a:ext cx="3523110" cy="1985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6706" y="606742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적에게 들키지 않게 살금살금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1380442"/>
            <a:ext cx="3470147" cy="1985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4996" y="5713987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아이템을 사용하여</a:t>
            </a:r>
            <a:endParaRPr lang="en-US" altLang="ko-KR"/>
          </a:p>
          <a:p>
            <a:r>
              <a:rPr lang="ko-KR" altLang="en-US"/>
              <a:t>적을 유인한다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922932"/>
            <a:ext cx="3561806" cy="20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67225" cy="587375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게임 시작 순서도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6972300" y="365125"/>
            <a:ext cx="4467225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게임 진행 순서도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00175"/>
            <a:ext cx="4332605" cy="4790123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669088" y="1181100"/>
            <a:ext cx="4598987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4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20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Silent Escape</vt:lpstr>
      <vt:lpstr>PowerPoint 프레젠테이션</vt:lpstr>
      <vt:lpstr>Top Features &amp; Goals</vt:lpstr>
      <vt:lpstr>핵심 재미요소를 극대화 하기 위해…</vt:lpstr>
      <vt:lpstr>플레이어가 할 수 있는 것은?</vt:lpstr>
      <vt:lpstr>게임 진행 예시(Example)</vt:lpstr>
      <vt:lpstr>적의 종류</vt:lpstr>
      <vt:lpstr>참고자료</vt:lpstr>
      <vt:lpstr>게임 시작 순서도</vt:lpstr>
      <vt:lpstr>Player Controll - 이동</vt:lpstr>
      <vt:lpstr>기술 구현</vt:lpstr>
      <vt:lpstr>PowerPoint 프레젠테이션</vt:lpstr>
      <vt:lpstr>기술 구현</vt:lpstr>
      <vt:lpstr>PowerPoint 프레젠테이션</vt:lpstr>
      <vt:lpstr>PowerPoint 프레젠테이션</vt:lpstr>
      <vt:lpstr>PowerPoint 프레젠테이션</vt:lpstr>
      <vt:lpstr>문 열고닫기</vt:lpstr>
      <vt:lpstr>사운드 리소스</vt:lpstr>
      <vt:lpstr>클래스 다이어그램</vt:lpstr>
      <vt:lpstr>Development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Silent Escape</dc:title>
  <dc:creator>admin</dc:creator>
  <cp:revision>12</cp:revision>
  <dcterms:created xsi:type="dcterms:W3CDTF">2022-11-03T01:21:21Z</dcterms:created>
  <dcterms:modified xsi:type="dcterms:W3CDTF">2022-12-09T05:16:00Z</dcterms:modified>
</cp:coreProperties>
</file>